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0" r:id="rId1"/>
  </p:sldMasterIdLst>
  <p:notesMasterIdLst>
    <p:notesMasterId r:id="rId18"/>
  </p:notesMasterIdLst>
  <p:sldIdLst>
    <p:sldId id="256" r:id="rId2"/>
    <p:sldId id="290" r:id="rId3"/>
    <p:sldId id="276" r:id="rId4"/>
    <p:sldId id="271" r:id="rId5"/>
    <p:sldId id="258" r:id="rId6"/>
    <p:sldId id="277" r:id="rId7"/>
    <p:sldId id="291" r:id="rId8"/>
    <p:sldId id="275" r:id="rId9"/>
    <p:sldId id="292" r:id="rId10"/>
    <p:sldId id="279" r:id="rId11"/>
    <p:sldId id="280" r:id="rId12"/>
    <p:sldId id="283" r:id="rId13"/>
    <p:sldId id="293" r:id="rId14"/>
    <p:sldId id="289" r:id="rId15"/>
    <p:sldId id="272" r:id="rId16"/>
    <p:sldId id="287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12롯데마트행복Bold" panose="02020603020101020101" pitchFamily="18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12롯데마트드림Medium" panose="02020603020101020101" pitchFamily="18" charset="-127"/>
      <p:regular r:id="rId26"/>
    </p:embeddedFont>
    <p:embeddedFont>
      <p:font typeface="a옛날목욕탕B" panose="02020600000000000000" pitchFamily="18" charset="-127"/>
      <p:regular r:id="rId27"/>
    </p:embeddedFont>
    <p:embeddedFont>
      <p:font typeface="Calibri Light" panose="020F0302020204030204" pitchFamily="34" charset="0"/>
      <p:regular r:id="rId28"/>
      <p:italic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ngsuyoung" initials="k" lastIdx="1" clrIdx="0">
    <p:extLst>
      <p:ext uri="{19B8F6BF-5375-455C-9EA6-DF929625EA0E}">
        <p15:presenceInfo xmlns:p15="http://schemas.microsoft.com/office/powerpoint/2012/main" userId="kangsuyou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83CA"/>
    <a:srgbClr val="5DC9EF"/>
    <a:srgbClr val="309EC0"/>
    <a:srgbClr val="595959"/>
    <a:srgbClr val="76ABDC"/>
    <a:srgbClr val="A3C3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594" autoAdjust="0"/>
  </p:normalViewPr>
  <p:slideViewPr>
    <p:cSldViewPr snapToGrid="0">
      <p:cViewPr varScale="1">
        <p:scale>
          <a:sx n="65" d="100"/>
          <a:sy n="65" d="100"/>
        </p:scale>
        <p:origin x="93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C04530-3A62-48D9-B896-904FD3266217}" type="datetimeFigureOut">
              <a:rPr lang="ko-KR" altLang="en-US" smtClean="0"/>
              <a:t>2017-08-24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434438-EEEC-4CE8-8096-63251A501C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502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34438-EEEC-4CE8-8096-63251A501CB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697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기존의 중앙 집중형 서버 </a:t>
            </a:r>
            <a:r>
              <a:rPr lang="en-US" altLang="ko-KR" sz="1200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(X)</a:t>
            </a:r>
          </a:p>
          <a:p>
            <a:r>
              <a:rPr lang="en-US" altLang="ko-KR" sz="1200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-&gt; </a:t>
            </a:r>
            <a:r>
              <a:rPr lang="ko-KR" altLang="en-US" sz="1200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 분산 저장을 통한 데이터 훼손</a:t>
            </a:r>
            <a:r>
              <a:rPr lang="en-US" altLang="ko-KR" sz="1200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변조</a:t>
            </a:r>
            <a:r>
              <a:rPr lang="en-US" altLang="ko-KR" sz="1200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변질 등을 검증하는 기술 데이터 분산형 시스템</a:t>
            </a:r>
            <a:endParaRPr lang="en-US" altLang="ko-KR" sz="1200" dirty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sz="1200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거래에 참여하는 모든 사용자에게 거래 내역을 보여주며 거래 때마다 이를 대조해 위조를 막는 방식</a:t>
            </a:r>
            <a:endParaRPr lang="en-US" altLang="ko-KR" sz="1200" dirty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34438-EEEC-4CE8-8096-63251A501CB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311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블록체인은</a:t>
            </a:r>
            <a:r>
              <a:rPr lang="ko-KR" altLang="en-US" dirty="0" smtClean="0"/>
              <a:t> 기존의 서버집중형에서 벗어나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모두가 같은 정보를 가지고 있음으로써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데이터의 변조가 굉장히 어렵습니다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저희는 이 특성을 활용해 투명성이 보장된</a:t>
            </a:r>
            <a:endParaRPr lang="en-US" altLang="ko-KR" dirty="0" smtClean="0"/>
          </a:p>
          <a:p>
            <a:r>
              <a:rPr lang="ko-KR" altLang="en-US" dirty="0" smtClean="0"/>
              <a:t>투표시스템을 만들고자 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34438-EEEC-4CE8-8096-63251A501CB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983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34438-EEEC-4CE8-8096-63251A501CB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285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34438-EEEC-4CE8-8096-63251A501CB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630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이더리움은</a:t>
            </a:r>
            <a:r>
              <a:rPr lang="ko-KR" altLang="en-US" dirty="0"/>
              <a:t> </a:t>
            </a:r>
            <a:r>
              <a:rPr lang="ko-KR" altLang="en-US" dirty="0" err="1"/>
              <a:t>까장</a:t>
            </a:r>
            <a:r>
              <a:rPr lang="ko-KR" altLang="en-US" dirty="0"/>
              <a:t> 빈도도 높은 </a:t>
            </a:r>
            <a:r>
              <a:rPr lang="en-US" altLang="ko-KR" dirty="0"/>
              <a:t>go </a:t>
            </a:r>
            <a:r>
              <a:rPr lang="ko-KR" altLang="en-US" dirty="0" err="1"/>
              <a:t>언오로</a:t>
            </a:r>
            <a:r>
              <a:rPr lang="ko-KR" altLang="en-US" dirty="0"/>
              <a:t> 개발된 </a:t>
            </a:r>
            <a:r>
              <a:rPr lang="en-US" altLang="ko-KR" dirty="0"/>
              <a:t>go-</a:t>
            </a:r>
            <a:r>
              <a:rPr lang="en-US" altLang="ko-KR" dirty="0" err="1"/>
              <a:t>ethereum</a:t>
            </a:r>
            <a:r>
              <a:rPr lang="ko-KR" altLang="en-US" dirty="0"/>
              <a:t>을 이용합니다</a:t>
            </a:r>
            <a:r>
              <a:rPr lang="en-US" altLang="ko-KR" dirty="0"/>
              <a:t>. </a:t>
            </a:r>
            <a:r>
              <a:rPr lang="ko-KR" altLang="en-US" dirty="0"/>
              <a:t>게다가 </a:t>
            </a:r>
            <a:r>
              <a:rPr lang="ko-KR" altLang="en-US" dirty="0" err="1"/>
              <a:t>이더리움은</a:t>
            </a:r>
            <a:r>
              <a:rPr lang="ko-KR" altLang="en-US" dirty="0"/>
              <a:t> 업데이트빈도가 높기 때문에 기존 코드가 </a:t>
            </a:r>
            <a:r>
              <a:rPr lang="ko-KR" altLang="en-US" dirty="0" err="1"/>
              <a:t>동작하하</a:t>
            </a:r>
            <a:r>
              <a:rPr lang="ko-KR" altLang="en-US" dirty="0"/>
              <a:t> 않을 </a:t>
            </a:r>
            <a:r>
              <a:rPr lang="ko-KR" altLang="en-US" dirty="0" err="1"/>
              <a:t>가능성이이</a:t>
            </a:r>
            <a:r>
              <a:rPr lang="ko-KR" altLang="en-US" dirty="0"/>
              <a:t> 있기때문에 버전을 고정해서 소스코드를 다운 받아 직접 컴파일해서 설치하는 방법을 사용한다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geth</a:t>
            </a:r>
            <a:r>
              <a:rPr lang="ko-KR" altLang="en-US" dirty="0"/>
              <a:t>소스코드를 </a:t>
            </a:r>
            <a:r>
              <a:rPr lang="en-US" altLang="ko-KR" dirty="0"/>
              <a:t>git clone</a:t>
            </a:r>
            <a:r>
              <a:rPr lang="ko-KR" altLang="en-US" dirty="0"/>
              <a:t>해서 다운 받고 </a:t>
            </a:r>
            <a:r>
              <a:rPr lang="en-US" altLang="ko-KR" dirty="0"/>
              <a:t>go </a:t>
            </a:r>
            <a:r>
              <a:rPr lang="ko-KR" altLang="en-US" dirty="0"/>
              <a:t>환경 설치하고 빌드</a:t>
            </a:r>
            <a:r>
              <a:rPr lang="en-US" altLang="ko-KR" dirty="0"/>
              <a:t>.(</a:t>
            </a:r>
            <a:r>
              <a:rPr lang="ko-KR" altLang="en-US" dirty="0"/>
              <a:t>컴파일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34438-EEEC-4CE8-8096-63251A501CB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041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이더리움은</a:t>
            </a:r>
            <a:r>
              <a:rPr lang="ko-KR" altLang="en-US" dirty="0"/>
              <a:t> </a:t>
            </a:r>
            <a:r>
              <a:rPr lang="ko-KR" altLang="en-US" dirty="0" err="1"/>
              <a:t>까장</a:t>
            </a:r>
            <a:r>
              <a:rPr lang="ko-KR" altLang="en-US" dirty="0"/>
              <a:t> 빈도도 높은 </a:t>
            </a:r>
            <a:r>
              <a:rPr lang="en-US" altLang="ko-KR" dirty="0"/>
              <a:t>go </a:t>
            </a:r>
            <a:r>
              <a:rPr lang="ko-KR" altLang="en-US" dirty="0" err="1"/>
              <a:t>언오로</a:t>
            </a:r>
            <a:r>
              <a:rPr lang="ko-KR" altLang="en-US" dirty="0"/>
              <a:t> 개발된 </a:t>
            </a:r>
            <a:r>
              <a:rPr lang="en-US" altLang="ko-KR" dirty="0"/>
              <a:t>go-</a:t>
            </a:r>
            <a:r>
              <a:rPr lang="en-US" altLang="ko-KR" dirty="0" err="1"/>
              <a:t>ethereum</a:t>
            </a:r>
            <a:r>
              <a:rPr lang="ko-KR" altLang="en-US" dirty="0"/>
              <a:t>을 이용합니다</a:t>
            </a:r>
            <a:r>
              <a:rPr lang="en-US" altLang="ko-KR" dirty="0"/>
              <a:t>. </a:t>
            </a:r>
            <a:r>
              <a:rPr lang="ko-KR" altLang="en-US" dirty="0"/>
              <a:t>게다가 </a:t>
            </a:r>
            <a:r>
              <a:rPr lang="ko-KR" altLang="en-US" dirty="0" err="1"/>
              <a:t>이더리움은</a:t>
            </a:r>
            <a:r>
              <a:rPr lang="ko-KR" altLang="en-US" dirty="0"/>
              <a:t> 업데이트빈도가 높기 때문에 기존 코드가 </a:t>
            </a:r>
            <a:r>
              <a:rPr lang="ko-KR" altLang="en-US" dirty="0" err="1"/>
              <a:t>동작하하</a:t>
            </a:r>
            <a:r>
              <a:rPr lang="ko-KR" altLang="en-US" dirty="0"/>
              <a:t> 않을 </a:t>
            </a:r>
            <a:r>
              <a:rPr lang="ko-KR" altLang="en-US" dirty="0" err="1"/>
              <a:t>가능성이이</a:t>
            </a:r>
            <a:r>
              <a:rPr lang="ko-KR" altLang="en-US" dirty="0"/>
              <a:t> 있기때문에 버전을 고정해서 소스코드를 다운 받아 직접 컴파일해서 설치하는 방법을 사용한다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geth</a:t>
            </a:r>
            <a:r>
              <a:rPr lang="ko-KR" altLang="en-US" dirty="0"/>
              <a:t>소스코드를 </a:t>
            </a:r>
            <a:r>
              <a:rPr lang="en-US" altLang="ko-KR" dirty="0"/>
              <a:t>git clone</a:t>
            </a:r>
            <a:r>
              <a:rPr lang="ko-KR" altLang="en-US" dirty="0"/>
              <a:t>해서 다운 받고 </a:t>
            </a:r>
            <a:r>
              <a:rPr lang="en-US" altLang="ko-KR" dirty="0"/>
              <a:t>go </a:t>
            </a:r>
            <a:r>
              <a:rPr lang="ko-KR" altLang="en-US" dirty="0"/>
              <a:t>환경 설치하고 빌드</a:t>
            </a:r>
            <a:r>
              <a:rPr lang="en-US" altLang="ko-KR" dirty="0"/>
              <a:t>.(</a:t>
            </a:r>
            <a:r>
              <a:rPr lang="ko-KR" altLang="en-US" dirty="0"/>
              <a:t>컴파일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34438-EEEC-4CE8-8096-63251A501CB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15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http://terms.naver.com/entry.nhn?docId=3581180&amp;cid=58941&amp;categoryId=58960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34438-EEEC-4CE8-8096-63251A501CB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768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B65A-D158-4BFD-A7DE-66B1E6C7559C}" type="datetimeFigureOut">
              <a:rPr lang="ko-KR" altLang="en-US" smtClean="0"/>
              <a:t>2017-08-24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01A8D-2ADA-44CC-8916-53278BA03F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632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B65A-D158-4BFD-A7DE-66B1E6C7559C}" type="datetimeFigureOut">
              <a:rPr lang="ko-KR" altLang="en-US" smtClean="0"/>
              <a:t>2017-08-24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01A8D-2ADA-44CC-8916-53278BA03F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988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B65A-D158-4BFD-A7DE-66B1E6C7559C}" type="datetimeFigureOut">
              <a:rPr lang="ko-KR" altLang="en-US" smtClean="0"/>
              <a:t>2017-08-24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01A8D-2ADA-44CC-8916-53278BA03F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888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B65A-D158-4BFD-A7DE-66B1E6C7559C}" type="datetimeFigureOut">
              <a:rPr lang="ko-KR" altLang="en-US" smtClean="0"/>
              <a:t>2017-08-24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01A8D-2ADA-44CC-8916-53278BA03F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475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B65A-D158-4BFD-A7DE-66B1E6C7559C}" type="datetimeFigureOut">
              <a:rPr lang="ko-KR" altLang="en-US" smtClean="0"/>
              <a:t>2017-08-24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01A8D-2ADA-44CC-8916-53278BA03F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657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B65A-D158-4BFD-A7DE-66B1E6C7559C}" type="datetimeFigureOut">
              <a:rPr lang="ko-KR" altLang="en-US" smtClean="0"/>
              <a:t>2017-08-24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01A8D-2ADA-44CC-8916-53278BA03F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399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B65A-D158-4BFD-A7DE-66B1E6C7559C}" type="datetimeFigureOut">
              <a:rPr lang="ko-KR" altLang="en-US" smtClean="0"/>
              <a:t>2017-08-24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01A8D-2ADA-44CC-8916-53278BA03F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803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B65A-D158-4BFD-A7DE-66B1E6C7559C}" type="datetimeFigureOut">
              <a:rPr lang="ko-KR" altLang="en-US" smtClean="0"/>
              <a:t>2017-08-24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01A8D-2ADA-44CC-8916-53278BA03F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675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B65A-D158-4BFD-A7DE-66B1E6C7559C}" type="datetimeFigureOut">
              <a:rPr lang="ko-KR" altLang="en-US" smtClean="0"/>
              <a:t>2017-08-24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01A8D-2ADA-44CC-8916-53278BA03F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039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B65A-D158-4BFD-A7DE-66B1E6C7559C}" type="datetimeFigureOut">
              <a:rPr lang="ko-KR" altLang="en-US" smtClean="0"/>
              <a:t>2017-08-24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01A8D-2ADA-44CC-8916-53278BA03F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717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B65A-D158-4BFD-A7DE-66B1E6C7559C}" type="datetimeFigureOut">
              <a:rPr lang="ko-KR" altLang="en-US" smtClean="0"/>
              <a:t>2017-08-24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01A8D-2ADA-44CC-8916-53278BA03F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721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67B65A-D158-4BFD-A7DE-66B1E6C7559C}" type="datetimeFigureOut">
              <a:rPr lang="ko-KR" altLang="en-US" smtClean="0"/>
              <a:t>2017-08-24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01A8D-2ADA-44CC-8916-53278BA03F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345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C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2938035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B Vote</a:t>
            </a:r>
            <a:endParaRPr lang="ko-KR" altLang="en-US" sz="9600" dirty="0">
              <a:solidFill>
                <a:schemeClr val="tx1">
                  <a:lumMod val="65000"/>
                  <a:lumOff val="3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" y="448826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블록체인</a:t>
            </a:r>
            <a:r>
              <a:rPr lang="en-US" altLang="ko-KR" sz="2800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(Block Chain)</a:t>
            </a:r>
            <a:r>
              <a:rPr lang="ko-KR" altLang="en-US" sz="2800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기반 </a:t>
            </a:r>
            <a:r>
              <a:rPr lang="ko-KR" altLang="en-US" sz="2800" dirty="0" smtClean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전자투표</a:t>
            </a:r>
            <a:endParaRPr lang="ko-KR" altLang="en-US" sz="2800" dirty="0">
              <a:solidFill>
                <a:schemeClr val="bg1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244644" y="5026232"/>
            <a:ext cx="5781368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560675" y="5122859"/>
            <a:ext cx="70561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 err="1">
                <a:solidFill>
                  <a:schemeClr val="accent5">
                    <a:lumMod val="50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보트타자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</a:t>
            </a:r>
            <a:r>
              <a:rPr lang="ko-KR" alt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신동길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강수영 </a:t>
            </a:r>
            <a:r>
              <a:rPr lang="ko-KR" alt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송하연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이태현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6383291"/>
            <a:ext cx="12192000" cy="4727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374261E2-D299-44C6-B952-02EA40FD1683}"/>
              </a:ext>
            </a:extLst>
          </p:cNvPr>
          <p:cNvGrpSpPr/>
          <p:nvPr/>
        </p:nvGrpSpPr>
        <p:grpSpPr>
          <a:xfrm>
            <a:off x="5026544" y="819032"/>
            <a:ext cx="2232319" cy="2284131"/>
            <a:chOff x="6129721" y="3782461"/>
            <a:chExt cx="2056523" cy="2104255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3848529-211C-4314-B228-F7B4EB258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1504" y="4597225"/>
              <a:ext cx="691441" cy="691441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6934EF9A-B870-4FE1-893D-DFB5DCFF6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9721" y="3782461"/>
              <a:ext cx="791760" cy="791760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8CC27CFA-1FBE-456D-8BF3-15B3E2C1D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9721" y="5023561"/>
              <a:ext cx="791760" cy="791760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75E91B76-5541-48A9-AA0E-7AACDD225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92698">
              <a:off x="6293524" y="4566929"/>
              <a:ext cx="465648" cy="465648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836876DA-FD98-400D-93BD-01498ECB3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4484" y="3793456"/>
              <a:ext cx="791760" cy="791760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416AFFAC-AA56-4702-ACAA-C1A0EA5A0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4484" y="5034556"/>
              <a:ext cx="791760" cy="791760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086E61DB-9C4F-4D32-9B6D-28FDA4E61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92698">
              <a:off x="7558287" y="4577924"/>
              <a:ext cx="465648" cy="465648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235524F6-3F54-4995-BC70-6F7991D01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92698">
              <a:off x="6901433" y="4142229"/>
              <a:ext cx="498570" cy="498570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7F2B715E-51BF-47F6-A3E5-32E10BC34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92698">
              <a:off x="6912431" y="5388146"/>
              <a:ext cx="498570" cy="498570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D07D9DD-9BDA-4097-9AAB-D27401D6DC1E}"/>
              </a:ext>
            </a:extLst>
          </p:cNvPr>
          <p:cNvSpPr/>
          <p:nvPr/>
        </p:nvSpPr>
        <p:spPr>
          <a:xfrm>
            <a:off x="0" y="-6260531"/>
            <a:ext cx="12192000" cy="39435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4E2D588-DB17-4EBF-91D9-9940F401DA49}"/>
              </a:ext>
            </a:extLst>
          </p:cNvPr>
          <p:cNvSpPr/>
          <p:nvPr/>
        </p:nvSpPr>
        <p:spPr>
          <a:xfrm>
            <a:off x="0" y="7958"/>
            <a:ext cx="12192000" cy="4727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25132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7F7594A-E1E7-4DAE-92F9-6A262DB1FA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12" t="18750" r="11354" b="45508"/>
          <a:stretch/>
        </p:blipFill>
        <p:spPr>
          <a:xfrm>
            <a:off x="537369" y="1325706"/>
            <a:ext cx="9550400" cy="23241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31A8824-AC6E-452F-8712-02D49B1F6B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17" t="18749" r="33021" b="28297"/>
          <a:stretch/>
        </p:blipFill>
        <p:spPr>
          <a:xfrm>
            <a:off x="3899405" y="2739708"/>
            <a:ext cx="6896100" cy="34432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7369" y="214706"/>
            <a:ext cx="336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2. </a:t>
            </a:r>
            <a:r>
              <a:rPr lang="ko-KR" altLang="en-US" sz="3600" dirty="0" err="1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개발내용</a:t>
            </a:r>
            <a:endParaRPr lang="ko-KR" altLang="en-US" sz="3600" dirty="0">
              <a:solidFill>
                <a:srgbClr val="5DC9EF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3406" y="112998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79" y="5955836"/>
            <a:ext cx="696238" cy="6962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58BF7A-0E5E-45DB-97AB-B9A5CC9A225E}"/>
              </a:ext>
            </a:extLst>
          </p:cNvPr>
          <p:cNvSpPr txBox="1"/>
          <p:nvPr/>
        </p:nvSpPr>
        <p:spPr>
          <a:xfrm>
            <a:off x="782962" y="864041"/>
            <a:ext cx="3310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chemeClr val="bg1">
                    <a:lumMod val="50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Open Source </a:t>
            </a:r>
            <a:r>
              <a:rPr lang="ko-KR" altLang="en-US" sz="2400" spc="-150" dirty="0" err="1" smtClean="0">
                <a:solidFill>
                  <a:schemeClr val="bg1">
                    <a:lumMod val="50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활용예시</a:t>
            </a:r>
            <a:endParaRPr lang="ko-KR" altLang="en-US" sz="2400" spc="-150" dirty="0">
              <a:solidFill>
                <a:schemeClr val="bg1">
                  <a:lumMod val="50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031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F182373-4971-4A03-8E4E-D30A8C725E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6" t="9375" r="2604" b="-1535"/>
          <a:stretch/>
        </p:blipFill>
        <p:spPr>
          <a:xfrm>
            <a:off x="537369" y="2659376"/>
            <a:ext cx="5583580" cy="28668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4D3D96-79E3-416D-9891-327742B93B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5" t="9960" r="2709" b="391"/>
          <a:stretch/>
        </p:blipFill>
        <p:spPr>
          <a:xfrm>
            <a:off x="4800501" y="1532892"/>
            <a:ext cx="7112000" cy="35637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E195B4D-7DE0-4F1B-AD6C-542D0B718D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645" t="11551" r="15521" b="1172"/>
          <a:stretch/>
        </p:blipFill>
        <p:spPr>
          <a:xfrm>
            <a:off x="2472639" y="1532892"/>
            <a:ext cx="6696055" cy="44002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7369" y="214706"/>
            <a:ext cx="336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2. </a:t>
            </a:r>
            <a:r>
              <a:rPr lang="ko-KR" altLang="en-US" sz="3600" dirty="0" err="1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개발내용</a:t>
            </a:r>
            <a:endParaRPr lang="ko-KR" altLang="en-US" sz="3600" dirty="0">
              <a:solidFill>
                <a:srgbClr val="5DC9EF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43406" y="112998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79" y="5955836"/>
            <a:ext cx="696238" cy="6962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58BF7A-0E5E-45DB-97AB-B9A5CC9A225E}"/>
              </a:ext>
            </a:extLst>
          </p:cNvPr>
          <p:cNvSpPr txBox="1"/>
          <p:nvPr/>
        </p:nvSpPr>
        <p:spPr>
          <a:xfrm>
            <a:off x="782962" y="864041"/>
            <a:ext cx="3310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chemeClr val="bg1">
                    <a:lumMod val="50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Open Source </a:t>
            </a:r>
            <a:r>
              <a:rPr lang="ko-KR" altLang="en-US" sz="2400" spc="-150" dirty="0" err="1" smtClean="0">
                <a:solidFill>
                  <a:schemeClr val="bg1">
                    <a:lumMod val="50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협업내용</a:t>
            </a:r>
            <a:endParaRPr lang="ko-KR" altLang="en-US" sz="2400" spc="-150" dirty="0">
              <a:solidFill>
                <a:schemeClr val="bg1">
                  <a:lumMod val="50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77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C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799303" y="-1737"/>
            <a:ext cx="14763135" cy="4727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8" name="TextBox 7"/>
          <p:cNvSpPr txBox="1"/>
          <p:nvPr/>
        </p:nvSpPr>
        <p:spPr>
          <a:xfrm>
            <a:off x="0" y="2702620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smtClean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시연 영상</a:t>
            </a:r>
            <a:endParaRPr lang="ko-KR" altLang="en-US" sz="8800" dirty="0">
              <a:solidFill>
                <a:schemeClr val="bg1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353961" y="6383291"/>
            <a:ext cx="13008077" cy="4727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409741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-1302582" y="112997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37369" y="214706"/>
            <a:ext cx="336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4. </a:t>
            </a:r>
            <a:r>
              <a:rPr lang="ko-KR" altLang="en-US" sz="3600" dirty="0" smtClean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기대효과</a:t>
            </a:r>
            <a:endParaRPr lang="ko-KR" altLang="en-US" sz="3600" dirty="0">
              <a:solidFill>
                <a:srgbClr val="5DC9EF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207" y="5903875"/>
            <a:ext cx="696238" cy="696238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43406" y="112998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79" y="5955836"/>
            <a:ext cx="696238" cy="6962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947F59-A138-4603-A699-FAD7E02036F8}"/>
              </a:ext>
            </a:extLst>
          </p:cNvPr>
          <p:cNvSpPr txBox="1"/>
          <p:nvPr/>
        </p:nvSpPr>
        <p:spPr>
          <a:xfrm>
            <a:off x="7121699" y="4045775"/>
            <a:ext cx="1942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편리성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B5352A-28B1-43FA-A94A-DE6DC8940569}"/>
              </a:ext>
            </a:extLst>
          </p:cNvPr>
          <p:cNvSpPr txBox="1"/>
          <p:nvPr/>
        </p:nvSpPr>
        <p:spPr>
          <a:xfrm>
            <a:off x="537369" y="4052284"/>
            <a:ext cx="1942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공정성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52DBD8-C417-44E8-84A4-27257987B6B5}"/>
              </a:ext>
            </a:extLst>
          </p:cNvPr>
          <p:cNvSpPr txBox="1"/>
          <p:nvPr/>
        </p:nvSpPr>
        <p:spPr>
          <a:xfrm>
            <a:off x="2587295" y="4052284"/>
            <a:ext cx="1942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보안성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7DEE0-7346-440E-B433-926CCF59D1CF}"/>
              </a:ext>
            </a:extLst>
          </p:cNvPr>
          <p:cNvSpPr txBox="1"/>
          <p:nvPr/>
        </p:nvSpPr>
        <p:spPr>
          <a:xfrm>
            <a:off x="4916603" y="4045774"/>
            <a:ext cx="1942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실용성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88EB76-96F8-489F-99C7-DEE2CBBED9FE}"/>
              </a:ext>
            </a:extLst>
          </p:cNvPr>
          <p:cNvSpPr txBox="1"/>
          <p:nvPr/>
        </p:nvSpPr>
        <p:spPr>
          <a:xfrm>
            <a:off x="9392246" y="4052284"/>
            <a:ext cx="1942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투명</a:t>
            </a:r>
            <a:r>
              <a:rPr lang="ko-KR" altLang="en-US" sz="3200" dirty="0" smtClean="0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성</a:t>
            </a:r>
            <a:endParaRPr lang="ko-KR" altLang="en-US" sz="3200" dirty="0">
              <a:solidFill>
                <a:srgbClr val="595959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331304" y="1967573"/>
            <a:ext cx="2835123" cy="1973790"/>
            <a:chOff x="2100605" y="3184860"/>
            <a:chExt cx="2041181" cy="1421054"/>
          </a:xfrm>
        </p:grpSpPr>
        <p:sp>
          <p:nvSpPr>
            <p:cNvPr id="28" name="화살표: 갈매기형 수장 24">
              <a:extLst>
                <a:ext uri="{FF2B5EF4-FFF2-40B4-BE49-F238E27FC236}">
                  <a16:creationId xmlns:a16="http://schemas.microsoft.com/office/drawing/2014/main" id="{50D72948-2E38-4F18-BCA5-C5B557EEF21B}"/>
                </a:ext>
              </a:extLst>
            </p:cNvPr>
            <p:cNvSpPr/>
            <p:nvPr/>
          </p:nvSpPr>
          <p:spPr>
            <a:xfrm>
              <a:off x="2100605" y="3184860"/>
              <a:ext cx="2041181" cy="1421054"/>
            </a:xfrm>
            <a:prstGeom prst="chevron">
              <a:avLst>
                <a:gd name="adj" fmla="val 4516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27E7705-BA45-458D-BBB1-3A0E5F3DA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6098" y="3408232"/>
              <a:ext cx="827596" cy="827596"/>
            </a:xfrm>
            <a:prstGeom prst="rect">
              <a:avLst/>
            </a:prstGeom>
          </p:spPr>
        </p:pic>
      </p:grpSp>
      <p:sp>
        <p:nvSpPr>
          <p:cNvPr id="30" name="화살표: 갈매기형 수장 26">
            <a:extLst>
              <a:ext uri="{FF2B5EF4-FFF2-40B4-BE49-F238E27FC236}">
                <a16:creationId xmlns:a16="http://schemas.microsoft.com/office/drawing/2014/main" id="{7EB2992A-C6B6-4786-AC28-5C1EB126DDF6}"/>
              </a:ext>
            </a:extLst>
          </p:cNvPr>
          <p:cNvSpPr/>
          <p:nvPr/>
        </p:nvSpPr>
        <p:spPr>
          <a:xfrm>
            <a:off x="9114183" y="1942427"/>
            <a:ext cx="2835123" cy="1973790"/>
          </a:xfrm>
          <a:prstGeom prst="chevron">
            <a:avLst>
              <a:gd name="adj" fmla="val 45161"/>
            </a:avLst>
          </a:prstGeom>
          <a:solidFill>
            <a:srgbClr val="348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29146" y="1973940"/>
            <a:ext cx="2835123" cy="1973790"/>
            <a:chOff x="546799" y="3180599"/>
            <a:chExt cx="2041181" cy="1421054"/>
          </a:xfrm>
        </p:grpSpPr>
        <p:sp>
          <p:nvSpPr>
            <p:cNvPr id="26" name="화살표: 갈매기형 수장 8">
              <a:extLst>
                <a:ext uri="{FF2B5EF4-FFF2-40B4-BE49-F238E27FC236}">
                  <a16:creationId xmlns:a16="http://schemas.microsoft.com/office/drawing/2014/main" id="{CD42013F-87DD-40BF-B786-C497A639F949}"/>
                </a:ext>
              </a:extLst>
            </p:cNvPr>
            <p:cNvSpPr/>
            <p:nvPr/>
          </p:nvSpPr>
          <p:spPr>
            <a:xfrm>
              <a:off x="546799" y="3180599"/>
              <a:ext cx="2041181" cy="1421054"/>
            </a:xfrm>
            <a:prstGeom prst="chevron">
              <a:avLst>
                <a:gd name="adj" fmla="val 45161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935038B5-F686-41CC-B42F-D1AE0EC36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9607" y="3362101"/>
              <a:ext cx="904431" cy="904431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4585857" y="1973940"/>
            <a:ext cx="2835123" cy="1973790"/>
            <a:chOff x="3654411" y="3204446"/>
            <a:chExt cx="2041181" cy="1421054"/>
          </a:xfrm>
        </p:grpSpPr>
        <p:sp>
          <p:nvSpPr>
            <p:cNvPr id="29" name="화살표: 갈매기형 수장 25">
              <a:extLst>
                <a:ext uri="{FF2B5EF4-FFF2-40B4-BE49-F238E27FC236}">
                  <a16:creationId xmlns:a16="http://schemas.microsoft.com/office/drawing/2014/main" id="{59F0CF10-317C-4DFE-9E3D-E9CD86DFF36F}"/>
                </a:ext>
              </a:extLst>
            </p:cNvPr>
            <p:cNvSpPr/>
            <p:nvPr/>
          </p:nvSpPr>
          <p:spPr>
            <a:xfrm>
              <a:off x="3654411" y="3204446"/>
              <a:ext cx="2041181" cy="1421054"/>
            </a:xfrm>
            <a:prstGeom prst="chevron">
              <a:avLst>
                <a:gd name="adj" fmla="val 4516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08C6550-2C3F-4BB5-85DF-2A9AF290311B}"/>
                </a:ext>
              </a:extLst>
            </p:cNvPr>
            <p:cNvGrpSpPr/>
            <p:nvPr/>
          </p:nvGrpSpPr>
          <p:grpSpPr>
            <a:xfrm>
              <a:off x="4244740" y="3490229"/>
              <a:ext cx="988437" cy="800239"/>
              <a:chOff x="3395025" y="990854"/>
              <a:chExt cx="1436245" cy="1436245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76E71CCA-ECFA-459C-A843-20C32BDE35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017" y="1330626"/>
                <a:ext cx="655873" cy="737511"/>
              </a:xfrm>
              <a:prstGeom prst="rect">
                <a:avLst/>
              </a:prstGeom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2FF4B84E-5EBB-4C3D-A866-7884C9252C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5025" y="990854"/>
                <a:ext cx="1436245" cy="1436245"/>
              </a:xfrm>
              <a:prstGeom prst="rect">
                <a:avLst/>
              </a:prstGeom>
            </p:spPr>
          </p:pic>
        </p:grpSp>
      </p:grpSp>
      <p:grpSp>
        <p:nvGrpSpPr>
          <p:cNvPr id="6" name="그룹 5"/>
          <p:cNvGrpSpPr/>
          <p:nvPr/>
        </p:nvGrpSpPr>
        <p:grpSpPr>
          <a:xfrm>
            <a:off x="6859462" y="1967573"/>
            <a:ext cx="2835123" cy="1973790"/>
            <a:chOff x="5179342" y="3179822"/>
            <a:chExt cx="2041181" cy="1421054"/>
          </a:xfrm>
        </p:grpSpPr>
        <p:sp>
          <p:nvSpPr>
            <p:cNvPr id="27" name="화살표: 갈매기형 수장 23">
              <a:extLst>
                <a:ext uri="{FF2B5EF4-FFF2-40B4-BE49-F238E27FC236}">
                  <a16:creationId xmlns:a16="http://schemas.microsoft.com/office/drawing/2014/main" id="{4A8C590D-B238-4635-993B-6BBA3EB1DF0B}"/>
                </a:ext>
              </a:extLst>
            </p:cNvPr>
            <p:cNvSpPr/>
            <p:nvPr/>
          </p:nvSpPr>
          <p:spPr>
            <a:xfrm>
              <a:off x="5179342" y="3179822"/>
              <a:ext cx="2041181" cy="1421054"/>
            </a:xfrm>
            <a:prstGeom prst="chevron">
              <a:avLst>
                <a:gd name="adj" fmla="val 45161"/>
              </a:avLst>
            </a:prstGeom>
            <a:solidFill>
              <a:srgbClr val="76AB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88ACBC68-F16F-4002-8699-85D28818D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1173" y="3300074"/>
              <a:ext cx="935754" cy="935754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284" y="2350535"/>
            <a:ext cx="1052351" cy="105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0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0CE5E2F-0132-4B51-AAA3-87D8A6800E38}"/>
              </a:ext>
            </a:extLst>
          </p:cNvPr>
          <p:cNvGrpSpPr/>
          <p:nvPr/>
        </p:nvGrpSpPr>
        <p:grpSpPr>
          <a:xfrm>
            <a:off x="1984169" y="1325704"/>
            <a:ext cx="8251168" cy="4890766"/>
            <a:chOff x="2341953" y="2198632"/>
            <a:chExt cx="4511234" cy="2673972"/>
          </a:xfrm>
        </p:grpSpPr>
        <p:pic>
          <p:nvPicPr>
            <p:cNvPr id="1027" name="_x358808336">
              <a:extLst>
                <a:ext uri="{FF2B5EF4-FFF2-40B4-BE49-F238E27FC236}">
                  <a16:creationId xmlns:a16="http://schemas.microsoft.com/office/drawing/2014/main" id="{7078C48C-B36D-4910-A905-B53FA4B436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3" r="1038"/>
            <a:stretch>
              <a:fillRect/>
            </a:stretch>
          </p:blipFill>
          <p:spPr bwMode="auto">
            <a:xfrm>
              <a:off x="2341953" y="2198632"/>
              <a:ext cx="4391025" cy="2560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8BD27F7-9309-41D3-8F1B-5E57F1D2EAB4}"/>
                </a:ext>
              </a:extLst>
            </p:cNvPr>
            <p:cNvSpPr txBox="1"/>
            <p:nvPr/>
          </p:nvSpPr>
          <p:spPr>
            <a:xfrm>
              <a:off x="4556715" y="4687503"/>
              <a:ext cx="2296472" cy="185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출처 </a:t>
              </a:r>
              <a:r>
                <a:rPr lang="en-US" altLang="ko-KR" sz="16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: NIA(</a:t>
              </a:r>
              <a:r>
                <a:rPr lang="ko-KR" altLang="en-US" sz="16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한국정보화진흥원</a:t>
              </a:r>
              <a:r>
                <a:rPr lang="en-US" altLang="ko-KR" sz="16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)</a:t>
              </a:r>
              <a:endParaRPr lang="ko-KR" altLang="en-US" sz="1600" spc="-15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150372" y="2861189"/>
            <a:ext cx="2153265" cy="2153265"/>
          </a:xfrm>
          <a:prstGeom prst="rect">
            <a:avLst/>
          </a:prstGeom>
          <a:solidFill>
            <a:schemeClr val="bg1"/>
          </a:solidFill>
          <a:ln w="57150">
            <a:solidFill>
              <a:srgbClr val="5D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800" spc="-15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투표 절차 간소화</a:t>
            </a:r>
            <a:endParaRPr lang="ko-KR" altLang="en-US" sz="2800"/>
          </a:p>
        </p:txBody>
      </p:sp>
      <p:sp>
        <p:nvSpPr>
          <p:cNvPr id="12" name="직사각형 11"/>
          <p:cNvSpPr/>
          <p:nvPr/>
        </p:nvSpPr>
        <p:spPr>
          <a:xfrm>
            <a:off x="3731341" y="2861189"/>
            <a:ext cx="2153265" cy="2153265"/>
          </a:xfrm>
          <a:prstGeom prst="rect">
            <a:avLst/>
          </a:prstGeom>
          <a:solidFill>
            <a:schemeClr val="bg1"/>
          </a:solidFill>
          <a:ln w="57150">
            <a:solidFill>
              <a:srgbClr val="5D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800" spc="-15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시민 참여 증가</a:t>
            </a:r>
            <a:endParaRPr lang="ko-KR" altLang="en-US" sz="2800"/>
          </a:p>
        </p:txBody>
      </p:sp>
      <p:sp>
        <p:nvSpPr>
          <p:cNvPr id="14" name="직사각형 13"/>
          <p:cNvSpPr/>
          <p:nvPr/>
        </p:nvSpPr>
        <p:spPr>
          <a:xfrm>
            <a:off x="6312309" y="2861189"/>
            <a:ext cx="2153265" cy="2153265"/>
          </a:xfrm>
          <a:prstGeom prst="rect">
            <a:avLst/>
          </a:prstGeom>
          <a:solidFill>
            <a:schemeClr val="bg1"/>
          </a:solidFill>
          <a:ln w="57150">
            <a:solidFill>
              <a:srgbClr val="5D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800" spc="-15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투표율 증가</a:t>
            </a:r>
            <a:endParaRPr lang="ko-KR" altLang="en-US" sz="2800"/>
          </a:p>
        </p:txBody>
      </p:sp>
      <p:sp>
        <p:nvSpPr>
          <p:cNvPr id="15" name="직사각형 14"/>
          <p:cNvSpPr/>
          <p:nvPr/>
        </p:nvSpPr>
        <p:spPr>
          <a:xfrm>
            <a:off x="8893277" y="2861188"/>
            <a:ext cx="2153265" cy="2153265"/>
          </a:xfrm>
          <a:prstGeom prst="rect">
            <a:avLst/>
          </a:prstGeom>
          <a:solidFill>
            <a:schemeClr val="bg1"/>
          </a:solidFill>
          <a:ln w="57150">
            <a:solidFill>
              <a:srgbClr val="5D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800" spc="-15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안정성 및 투명성 확보</a:t>
            </a:r>
            <a:endParaRPr lang="ko-KR" altLang="en-US" sz="2800"/>
          </a:p>
        </p:txBody>
      </p:sp>
      <p:sp>
        <p:nvSpPr>
          <p:cNvPr id="17" name="직사각형 16"/>
          <p:cNvSpPr/>
          <p:nvPr/>
        </p:nvSpPr>
        <p:spPr>
          <a:xfrm>
            <a:off x="-1302582" y="112997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37369" y="214706"/>
            <a:ext cx="336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4. </a:t>
            </a:r>
            <a:r>
              <a:rPr lang="ko-KR" altLang="en-US" sz="3600" dirty="0" smtClean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기대효과</a:t>
            </a:r>
            <a:endParaRPr lang="ko-KR" altLang="en-US" sz="3600" dirty="0">
              <a:solidFill>
                <a:srgbClr val="5DC9EF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207" y="5903875"/>
            <a:ext cx="696238" cy="696238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43406" y="112998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79" y="5955836"/>
            <a:ext cx="696238" cy="69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7369" y="214706"/>
            <a:ext cx="336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4. </a:t>
            </a:r>
            <a:r>
              <a:rPr lang="ko-KR" altLang="en-US" sz="3600" dirty="0" smtClean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기대효과</a:t>
            </a:r>
            <a:endParaRPr lang="ko-KR" altLang="en-US" sz="3600" dirty="0">
              <a:solidFill>
                <a:srgbClr val="5DC9EF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3406" y="112998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79" y="5955836"/>
            <a:ext cx="696238" cy="69623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958643" y="1710815"/>
            <a:ext cx="4203292" cy="420329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40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/>
            <a:endParaRPr lang="en-US" altLang="ko-KR" sz="4000" spc="-150" dirty="0">
              <a:solidFill>
                <a:schemeClr val="tx1">
                  <a:lumMod val="65000"/>
                  <a:lumOff val="3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/>
            <a:endParaRPr lang="en-US" altLang="ko-KR" sz="40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/>
            <a:endParaRPr lang="en-US" altLang="ko-KR" sz="4000" spc="-150" dirty="0">
              <a:solidFill>
                <a:schemeClr val="tx1">
                  <a:lumMod val="65000"/>
                  <a:lumOff val="3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/>
            <a:endParaRPr lang="en-US" altLang="ko-KR" sz="40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/>
            <a:r>
              <a:rPr lang="ko-KR" altLang="en-US" sz="4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정보의 평등화</a:t>
            </a:r>
            <a:endParaRPr lang="ko-KR" altLang="en-US" sz="4000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588885" y="1710815"/>
            <a:ext cx="4203292" cy="420329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40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/>
            <a:endParaRPr lang="en-US" altLang="ko-KR" sz="4000" spc="-150" dirty="0">
              <a:solidFill>
                <a:schemeClr val="tx1">
                  <a:lumMod val="65000"/>
                  <a:lumOff val="3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/>
            <a:endParaRPr lang="en-US" altLang="ko-KR" sz="40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/>
            <a:endParaRPr lang="en-US" altLang="ko-KR" sz="4000" spc="-150" dirty="0">
              <a:solidFill>
                <a:schemeClr val="tx1">
                  <a:lumMod val="65000"/>
                  <a:lumOff val="3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/>
            <a:endParaRPr lang="en-US" altLang="ko-KR" sz="4000" spc="-150" dirty="0">
              <a:solidFill>
                <a:schemeClr val="tx1">
                  <a:lumMod val="65000"/>
                  <a:lumOff val="3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/>
            <a:r>
              <a:rPr lang="ko-KR" altLang="en-US" sz="4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가치의 </a:t>
            </a:r>
            <a:r>
              <a:rPr lang="ko-KR" altLang="en-US" sz="4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평등화</a:t>
            </a:r>
            <a:endParaRPr lang="ko-KR" altLang="en-US" sz="4000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74261E2-D299-44C6-B952-02EA40FD1683}"/>
              </a:ext>
            </a:extLst>
          </p:cNvPr>
          <p:cNvGrpSpPr/>
          <p:nvPr/>
        </p:nvGrpSpPr>
        <p:grpSpPr>
          <a:xfrm>
            <a:off x="7653255" y="2428824"/>
            <a:ext cx="2074551" cy="2122702"/>
            <a:chOff x="6129721" y="3782461"/>
            <a:chExt cx="2056523" cy="210425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3848529-211C-4314-B228-F7B4EB258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1504" y="4597225"/>
              <a:ext cx="691441" cy="691441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934EF9A-B870-4FE1-893D-DFB5DCFF6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9721" y="3782461"/>
              <a:ext cx="791760" cy="79176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CC27CFA-1FBE-456D-8BF3-15B3E2C1D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9721" y="5023561"/>
              <a:ext cx="791760" cy="79176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5E91B76-5541-48A9-AA0E-7AACDD225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92698">
              <a:off x="6293524" y="4566929"/>
              <a:ext cx="465648" cy="465648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36876DA-FD98-400D-93BD-01498ECB3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4484" y="3793456"/>
              <a:ext cx="791760" cy="79176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16AFFAC-AA56-4702-ACAA-C1A0EA5A0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4484" y="5034556"/>
              <a:ext cx="791760" cy="79176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86E61DB-9C4F-4D32-9B6D-28FDA4E61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92698">
              <a:off x="7558287" y="4577924"/>
              <a:ext cx="465648" cy="465648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35524F6-3F54-4995-BC70-6F7991D01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92698">
              <a:off x="6901433" y="4142229"/>
              <a:ext cx="498570" cy="49857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F2B715E-51BF-47F6-A3E5-32E10BC34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92698">
              <a:off x="6912431" y="5388146"/>
              <a:ext cx="498570" cy="498570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431" y="2301272"/>
            <a:ext cx="2178233" cy="217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0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C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68710" y="-1737"/>
            <a:ext cx="14600904" cy="4727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16" name="직사각형 15"/>
          <p:cNvSpPr/>
          <p:nvPr/>
        </p:nvSpPr>
        <p:spPr>
          <a:xfrm>
            <a:off x="-589935" y="6383291"/>
            <a:ext cx="12781935" cy="4727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5" name="TextBox 4"/>
          <p:cNvSpPr txBox="1"/>
          <p:nvPr/>
        </p:nvSpPr>
        <p:spPr>
          <a:xfrm>
            <a:off x="0" y="2643628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 smtClean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Thank You!</a:t>
            </a:r>
            <a:endParaRPr lang="ko-KR" altLang="en-US" sz="8800" dirty="0">
              <a:solidFill>
                <a:schemeClr val="bg1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43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6383291"/>
            <a:ext cx="12192000" cy="4727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374261E2-D299-44C6-B952-02EA40FD1683}"/>
              </a:ext>
            </a:extLst>
          </p:cNvPr>
          <p:cNvGrpSpPr/>
          <p:nvPr/>
        </p:nvGrpSpPr>
        <p:grpSpPr>
          <a:xfrm>
            <a:off x="1627294" y="2832908"/>
            <a:ext cx="3092190" cy="3163960"/>
            <a:chOff x="6129721" y="3782461"/>
            <a:chExt cx="2056523" cy="2104255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3848529-211C-4314-B228-F7B4EB258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1504" y="4597225"/>
              <a:ext cx="691441" cy="691441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6934EF9A-B870-4FE1-893D-DFB5DCFF6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9721" y="3782461"/>
              <a:ext cx="791760" cy="791760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8CC27CFA-1FBE-456D-8BF3-15B3E2C1D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9721" y="5023561"/>
              <a:ext cx="791760" cy="791760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75E91B76-5541-48A9-AA0E-7AACDD225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92698">
              <a:off x="6293524" y="4566929"/>
              <a:ext cx="465648" cy="465648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836876DA-FD98-400D-93BD-01498ECB3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4484" y="3793456"/>
              <a:ext cx="791760" cy="791760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416AFFAC-AA56-4702-ACAA-C1A0EA5A0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4484" y="5034556"/>
              <a:ext cx="791760" cy="791760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086E61DB-9C4F-4D32-9B6D-28FDA4E61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92698">
              <a:off x="7558287" y="4577924"/>
              <a:ext cx="465648" cy="465648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235524F6-3F54-4995-BC70-6F7991D01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92698">
              <a:off x="6901433" y="4142229"/>
              <a:ext cx="498570" cy="498570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7F2B715E-51BF-47F6-A3E5-32E10BC34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92698">
              <a:off x="6912431" y="5388146"/>
              <a:ext cx="498570" cy="498570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D07D9DD-9BDA-4097-9AAB-D27401D6DC1E}"/>
              </a:ext>
            </a:extLst>
          </p:cNvPr>
          <p:cNvSpPr/>
          <p:nvPr/>
        </p:nvSpPr>
        <p:spPr>
          <a:xfrm>
            <a:off x="0" y="-6260531"/>
            <a:ext cx="12192000" cy="39435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4E2D588-DB17-4EBF-91D9-9940F401DA49}"/>
              </a:ext>
            </a:extLst>
          </p:cNvPr>
          <p:cNvSpPr/>
          <p:nvPr/>
        </p:nvSpPr>
        <p:spPr>
          <a:xfrm>
            <a:off x="0" y="7958"/>
            <a:ext cx="12192000" cy="4727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0" name="TextBox 19"/>
          <p:cNvSpPr txBox="1"/>
          <p:nvPr/>
        </p:nvSpPr>
        <p:spPr>
          <a:xfrm>
            <a:off x="1527476" y="850098"/>
            <a:ext cx="35902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u="sng" dirty="0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Index</a:t>
            </a:r>
            <a:endParaRPr lang="ko-KR" altLang="en-US" sz="8800" u="sng" dirty="0">
              <a:solidFill>
                <a:srgbClr val="595959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00639" y="850098"/>
            <a:ext cx="520700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romanUcPeriod"/>
            </a:pPr>
            <a:r>
              <a:rPr lang="ko-KR" altLang="en-US" sz="3200" dirty="0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</a:t>
            </a:r>
            <a:r>
              <a:rPr lang="ko-KR" altLang="en-US" sz="3200" dirty="0" err="1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개발배경</a:t>
            </a:r>
            <a:r>
              <a:rPr lang="ko-KR" altLang="en-US" sz="3200" dirty="0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</a:t>
            </a:r>
            <a:endParaRPr lang="en-US" altLang="ko-KR" sz="3200" dirty="0">
              <a:solidFill>
                <a:srgbClr val="595959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marL="571500" indent="-571500">
              <a:lnSpc>
                <a:spcPct val="200000"/>
              </a:lnSpc>
              <a:buFont typeface="+mj-lt"/>
              <a:buAutoNum type="romanUcPeriod"/>
            </a:pPr>
            <a:r>
              <a:rPr lang="ko-KR" altLang="en-US" sz="3200" dirty="0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</a:t>
            </a:r>
            <a:r>
              <a:rPr lang="ko-KR" altLang="en-US" sz="3200" dirty="0" err="1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개발내용</a:t>
            </a:r>
            <a:endParaRPr lang="en-US" altLang="ko-KR" sz="3200" dirty="0">
              <a:solidFill>
                <a:srgbClr val="595959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marL="571500" indent="-571500">
              <a:lnSpc>
                <a:spcPct val="200000"/>
              </a:lnSpc>
              <a:buFont typeface="+mj-lt"/>
              <a:buAutoNum type="romanUcPeriod"/>
            </a:pPr>
            <a:r>
              <a:rPr lang="ko-KR" altLang="en-US" sz="3200" dirty="0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</a:t>
            </a:r>
            <a:r>
              <a:rPr lang="ko-KR" altLang="en-US" sz="3200" dirty="0" err="1" smtClean="0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시연영상</a:t>
            </a:r>
            <a:endParaRPr lang="en-US" altLang="ko-KR" sz="3200" dirty="0" smtClean="0">
              <a:solidFill>
                <a:srgbClr val="595959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marL="571500" indent="-571500">
              <a:lnSpc>
                <a:spcPct val="200000"/>
              </a:lnSpc>
              <a:buFont typeface="+mj-lt"/>
              <a:buAutoNum type="romanUcPeriod"/>
            </a:pPr>
            <a:r>
              <a:rPr lang="en-US" altLang="ko-KR" sz="3200" dirty="0" smtClean="0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</a:t>
            </a:r>
            <a:r>
              <a:rPr lang="ko-KR" altLang="en-US" sz="3200" dirty="0" smtClean="0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기대효과</a:t>
            </a:r>
            <a:endParaRPr lang="en-US" altLang="ko-KR" sz="3200" dirty="0" smtClean="0">
              <a:solidFill>
                <a:srgbClr val="595959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marL="571500" indent="-571500">
              <a:lnSpc>
                <a:spcPct val="200000"/>
              </a:lnSpc>
              <a:buFont typeface="+mj-lt"/>
              <a:buAutoNum type="romanUcPeriod"/>
            </a:pPr>
            <a:r>
              <a:rPr lang="ko-KR" altLang="en-US" sz="3200" dirty="0" smtClean="0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</a:t>
            </a:r>
            <a:r>
              <a:rPr lang="ko-KR" altLang="en-US" sz="3200" dirty="0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질의응답</a:t>
            </a:r>
            <a:endParaRPr lang="en-US" altLang="ko-KR" sz="3200" dirty="0">
              <a:solidFill>
                <a:srgbClr val="595959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05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8F5DD5C-EA14-4618-AA6E-EBB1A5ABC5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r="1" b="5427"/>
          <a:stretch/>
        </p:blipFill>
        <p:spPr>
          <a:xfrm>
            <a:off x="4677770" y="1750273"/>
            <a:ext cx="2218706" cy="337100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43406" y="112998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37369" y="214706"/>
            <a:ext cx="336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1. </a:t>
            </a:r>
            <a:r>
              <a:rPr lang="ko-KR" altLang="en-US" sz="3600" dirty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개발배경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79" y="5955836"/>
            <a:ext cx="696238" cy="696238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E91876CA-FC59-4FFA-A7B2-6E89BB74A8D2}"/>
              </a:ext>
            </a:extLst>
          </p:cNvPr>
          <p:cNvGrpSpPr/>
          <p:nvPr/>
        </p:nvGrpSpPr>
        <p:grpSpPr>
          <a:xfrm rot="998611">
            <a:off x="1675313" y="822302"/>
            <a:ext cx="6124575" cy="3672910"/>
            <a:chOff x="-19216" y="2021614"/>
            <a:chExt cx="6124575" cy="367291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DD976EF-13FB-4F6B-A90F-1541250CD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784026">
              <a:off x="-19216" y="2021614"/>
              <a:ext cx="6124575" cy="3533775"/>
            </a:xfrm>
            <a:prstGeom prst="rect">
              <a:avLst/>
            </a:prstGeom>
          </p:spPr>
        </p:pic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1BA0F8B6-EE0D-49D6-BF91-C6ECB5C161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102" y="4347442"/>
              <a:ext cx="2290432" cy="1347082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E9D97573-DF23-4309-A12F-FF2966863D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672" t="36732" r="5523" b="46152"/>
          <a:stretch/>
        </p:blipFill>
        <p:spPr>
          <a:xfrm rot="21173309">
            <a:off x="2020128" y="2398936"/>
            <a:ext cx="7206019" cy="83471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DBED064-D2FF-49E3-8B11-C4DB2D1D5D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93" t="49650" r="16531" b="19846"/>
          <a:stretch/>
        </p:blipFill>
        <p:spPr>
          <a:xfrm rot="21358533">
            <a:off x="2039136" y="3671869"/>
            <a:ext cx="7495974" cy="148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03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8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D46EA337-07B6-4B10-8C1A-7C90ADD27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115" y="1308704"/>
            <a:ext cx="4300137" cy="43001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2E2890-995B-424F-BE42-6F88553F9A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397" y="844759"/>
            <a:ext cx="4153611" cy="21636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435E90E-5C20-415A-833F-085EC9774C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79" y="4691044"/>
            <a:ext cx="4686300" cy="9715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09ACE52-6F54-498F-9903-BADB8C0A20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94" y="2543705"/>
            <a:ext cx="3220086" cy="14287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758BF7A-0E5E-45DB-97AB-B9A5CC9A225E}"/>
              </a:ext>
            </a:extLst>
          </p:cNvPr>
          <p:cNvSpPr txBox="1"/>
          <p:nvPr/>
        </p:nvSpPr>
        <p:spPr>
          <a:xfrm>
            <a:off x="782962" y="864041"/>
            <a:ext cx="2318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 err="1">
                <a:solidFill>
                  <a:schemeClr val="bg1">
                    <a:lumMod val="50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블록체인</a:t>
            </a:r>
            <a:r>
              <a:rPr lang="ko-KR" altLang="en-US" sz="2400" spc="-150" dirty="0">
                <a:solidFill>
                  <a:schemeClr val="bg1">
                    <a:lumMod val="50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참여기업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CB997E5-D60E-4257-ACDF-BAFC493BA0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072" y="1634828"/>
            <a:ext cx="3737954" cy="324162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37369" y="214706"/>
            <a:ext cx="336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1. </a:t>
            </a:r>
            <a:r>
              <a:rPr lang="ko-KR" altLang="en-US" sz="3600" dirty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개발배경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C3B70A-3C51-46C8-8B92-F208D694B7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942" y="4165114"/>
            <a:ext cx="4072263" cy="1942156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343406" y="112998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79" y="5955836"/>
            <a:ext cx="696238" cy="69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6BEE1794-D91C-4B19-93CF-80048F3F6444}"/>
              </a:ext>
            </a:extLst>
          </p:cNvPr>
          <p:cNvGrpSpPr/>
          <p:nvPr/>
        </p:nvGrpSpPr>
        <p:grpSpPr>
          <a:xfrm>
            <a:off x="6608393" y="1788351"/>
            <a:ext cx="4648866" cy="3719093"/>
            <a:chOff x="2100522" y="1002028"/>
            <a:chExt cx="5777718" cy="4862585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AEDE5C5-6455-48C6-A2F1-E75528B60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78039" y="4761439"/>
              <a:ext cx="799281" cy="1084242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6DC7393-8E35-44FA-AA9E-6946D28FE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55837" y="1002028"/>
              <a:ext cx="799281" cy="1084242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E7B5DBB1-4B46-4334-8FE7-46FC37ED6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4626" y="3089347"/>
              <a:ext cx="799281" cy="1084242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55819E72-05BE-4159-A1DF-C593D0866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3678" y="4786523"/>
              <a:ext cx="827695" cy="107809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241E3F69-7F22-4CC6-A0DC-EA841EC76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00522" y="2725959"/>
              <a:ext cx="827695" cy="107809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A63F3E6-D34B-408E-AA84-0DD297752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76470" y="2633530"/>
              <a:ext cx="827695" cy="1078090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4DF1CB46-1EA3-4888-8DFC-43AD20C0D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0744" y="1333007"/>
              <a:ext cx="753211" cy="753211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71EC94CA-80C4-4EF7-87C3-2BBB7A1CA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6795" y="3046999"/>
              <a:ext cx="753211" cy="753211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A1943596-027A-44DB-AA59-18ACE7645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5029" y="2958409"/>
              <a:ext cx="753211" cy="753211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28E0EC6-B338-4A50-A345-C2715EEB6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9060" y="3340807"/>
              <a:ext cx="753211" cy="753211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06871E45-2FBD-4BAF-B4B5-DD9B1A91D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0954" y="5094412"/>
              <a:ext cx="753211" cy="753211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81A4188D-7155-486D-8366-CB1E73AC1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3795" y="5069002"/>
              <a:ext cx="753211" cy="753211"/>
            </a:xfrm>
            <a:prstGeom prst="rect">
              <a:avLst/>
            </a:prstGeom>
          </p:spPr>
        </p:pic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EA21B2B5-7135-428E-8E56-B4A0836930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6368" y="2134216"/>
              <a:ext cx="1047276" cy="59037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8AD1DC94-1B0D-4A9B-84E0-C80D6E756FB4}"/>
                </a:ext>
              </a:extLst>
            </p:cNvPr>
            <p:cNvCxnSpPr>
              <a:cxnSpLocks/>
            </p:cNvCxnSpPr>
            <p:nvPr/>
          </p:nvCxnSpPr>
          <p:spPr>
            <a:xfrm>
              <a:off x="5643678" y="2185620"/>
              <a:ext cx="929842" cy="44791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49F6E397-B7F5-4A5F-8227-E174BD9B04AC}"/>
                </a:ext>
              </a:extLst>
            </p:cNvPr>
            <p:cNvCxnSpPr>
              <a:cxnSpLocks/>
            </p:cNvCxnSpPr>
            <p:nvPr/>
          </p:nvCxnSpPr>
          <p:spPr>
            <a:xfrm>
              <a:off x="4931064" y="4338613"/>
              <a:ext cx="992570" cy="38921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C3A769D6-2FBA-4046-920A-D0BB4267DC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7909" y="4338613"/>
              <a:ext cx="1010171" cy="48979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A6649181-D978-466F-8328-97A513E845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3149" y="2266983"/>
              <a:ext cx="17599" cy="68877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BB9619D-E77A-405A-B12C-75839F4A576E}"/>
              </a:ext>
            </a:extLst>
          </p:cNvPr>
          <p:cNvGrpSpPr/>
          <p:nvPr/>
        </p:nvGrpSpPr>
        <p:grpSpPr>
          <a:xfrm>
            <a:off x="921528" y="1862718"/>
            <a:ext cx="4498647" cy="3598918"/>
            <a:chOff x="1953162" y="1214313"/>
            <a:chExt cx="5910049" cy="5022852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B3213EE8-2227-46A2-9544-D422FB2FC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8153" y="2498464"/>
              <a:ext cx="1628046" cy="1628046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92BBCAFB-94CD-4D81-A2A2-F390663F8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83350" y="5130011"/>
              <a:ext cx="799281" cy="1084242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7F1AC03-CB10-4FE3-813C-5448A0F2C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5900" y="5287893"/>
              <a:ext cx="919931" cy="919931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1D3A0DA1-2BD6-4D40-B702-D33C414D5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28369" y="1217588"/>
              <a:ext cx="799281" cy="1084242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25DF93EA-2D64-4109-B640-1B7188A07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0919" y="1375470"/>
              <a:ext cx="919931" cy="919931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639AD79A-B853-4447-AAA4-142F3EEFE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0730" y="2797007"/>
              <a:ext cx="799281" cy="1084242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B4C91D1B-2017-430C-800D-14E8B395E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3280" y="2954889"/>
              <a:ext cx="919931" cy="919931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FF2B9072-2CF9-4FE5-BB32-9096D12DA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2415" y="5145590"/>
              <a:ext cx="827695" cy="1078090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FB1397DC-64F2-4EA2-AC3E-F0C2F134E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6400" y="5380428"/>
              <a:ext cx="856737" cy="856737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B07C37CC-B92C-458E-89D1-DE7A8840B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53162" y="2856184"/>
              <a:ext cx="827695" cy="1078090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FF4BB9BE-7CB3-467E-8854-2988AF4F6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7147" y="3091022"/>
              <a:ext cx="856737" cy="856737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398DEEB8-4467-40FC-AFC7-8E01E3514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2415" y="1214313"/>
              <a:ext cx="827695" cy="1078090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82EF3733-7A19-4FCA-BF43-622A4E08B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6400" y="1449151"/>
              <a:ext cx="856737" cy="856737"/>
            </a:xfrm>
            <a:prstGeom prst="rect">
              <a:avLst/>
            </a:prstGeom>
          </p:spPr>
        </p:pic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AB790804-1996-41EA-A0CB-DD8712BCF120}"/>
                </a:ext>
              </a:extLst>
            </p:cNvPr>
            <p:cNvCxnSpPr>
              <a:cxnSpLocks/>
            </p:cNvCxnSpPr>
            <p:nvPr/>
          </p:nvCxnSpPr>
          <p:spPr>
            <a:xfrm>
              <a:off x="3815037" y="2336921"/>
              <a:ext cx="406231" cy="529359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F754F6EE-156F-4E4A-A4E8-A6A4FEA2F841}"/>
                </a:ext>
              </a:extLst>
            </p:cNvPr>
            <p:cNvCxnSpPr>
              <a:cxnSpLocks/>
            </p:cNvCxnSpPr>
            <p:nvPr/>
          </p:nvCxnSpPr>
          <p:spPr>
            <a:xfrm>
              <a:off x="3275509" y="3519390"/>
              <a:ext cx="795375" cy="0"/>
            </a:xfrm>
            <a:prstGeom prst="line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60E687C6-853F-4E11-91C6-68F0865E1171}"/>
                </a:ext>
              </a:extLst>
            </p:cNvPr>
            <p:cNvCxnSpPr>
              <a:cxnSpLocks/>
            </p:cNvCxnSpPr>
            <p:nvPr/>
          </p:nvCxnSpPr>
          <p:spPr>
            <a:xfrm>
              <a:off x="5511942" y="3519390"/>
              <a:ext cx="795375" cy="0"/>
            </a:xfrm>
            <a:prstGeom prst="line">
              <a:avLst/>
            </a:prstGeom>
            <a:ln w="38100">
              <a:solidFill>
                <a:schemeClr val="tx1"/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FED30102-5A06-4103-9575-AA1FCECD27EB}"/>
                </a:ext>
              </a:extLst>
            </p:cNvPr>
            <p:cNvCxnSpPr>
              <a:cxnSpLocks/>
            </p:cNvCxnSpPr>
            <p:nvPr/>
          </p:nvCxnSpPr>
          <p:spPr>
            <a:xfrm>
              <a:off x="5213856" y="4600869"/>
              <a:ext cx="540000" cy="506129"/>
            </a:xfrm>
            <a:prstGeom prst="line">
              <a:avLst/>
            </a:prstGeom>
            <a:ln w="381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4AB3BB28-311B-4E1E-8546-A55F125BC5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5244" y="4625088"/>
              <a:ext cx="664975" cy="558736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438765F5-EA94-4362-9EAC-826B9A6FD9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2415" y="2389422"/>
              <a:ext cx="449748" cy="476087"/>
            </a:xfrm>
            <a:prstGeom prst="line">
              <a:avLst/>
            </a:prstGeom>
            <a:ln w="381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C314450-8046-428A-8D56-7B24B54DACCC}"/>
                </a:ext>
              </a:extLst>
            </p:cNvPr>
            <p:cNvSpPr txBox="1"/>
            <p:nvPr/>
          </p:nvSpPr>
          <p:spPr>
            <a:xfrm>
              <a:off x="4082517" y="4044610"/>
              <a:ext cx="1701769" cy="5584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SERVER</a:t>
              </a:r>
              <a:endPara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022680" y="5744796"/>
            <a:ext cx="2086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서버 </a:t>
            </a:r>
            <a:r>
              <a:rPr lang="ko-KR" alt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집중형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5718836" y="3392693"/>
            <a:ext cx="703336" cy="5843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58BF7A-0E5E-45DB-97AB-B9A5CC9A225E}"/>
              </a:ext>
            </a:extLst>
          </p:cNvPr>
          <p:cNvSpPr txBox="1"/>
          <p:nvPr/>
        </p:nvSpPr>
        <p:spPr>
          <a:xfrm>
            <a:off x="782962" y="864041"/>
            <a:ext cx="2318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>
                    <a:lumMod val="50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개발목표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-1302582" y="112997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537369" y="214706"/>
            <a:ext cx="336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1</a:t>
            </a:r>
            <a:r>
              <a:rPr lang="en-US" altLang="ko-KR" sz="3600" dirty="0" smtClean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. </a:t>
            </a:r>
            <a:r>
              <a:rPr lang="ko-KR" altLang="en-US" sz="3600" dirty="0" err="1" smtClean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개발배경</a:t>
            </a:r>
            <a:endParaRPr lang="ko-KR" altLang="en-US" sz="3600" dirty="0">
              <a:solidFill>
                <a:srgbClr val="5DC9EF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207" y="5903875"/>
            <a:ext cx="696238" cy="696238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7826436" y="5744796"/>
            <a:ext cx="1882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탈 중앙화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43406" y="112998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79" y="5955836"/>
            <a:ext cx="696238" cy="69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4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79010" y="1519643"/>
            <a:ext cx="3884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    </a:t>
            </a:r>
            <a:endParaRPr lang="ko-KR" altLang="en-US" sz="2400" spc="-15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5234D87-5CD3-4847-965C-456B959902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29" t="20315" r="37015" b="256"/>
          <a:stretch/>
        </p:blipFill>
        <p:spPr>
          <a:xfrm>
            <a:off x="666990" y="1519641"/>
            <a:ext cx="4796529" cy="38735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F146E9A-863C-4009-AE15-A7F28120E6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29" t="47131" r="40448" b="26283"/>
          <a:stretch/>
        </p:blipFill>
        <p:spPr>
          <a:xfrm>
            <a:off x="5882755" y="1519641"/>
            <a:ext cx="4482631" cy="129653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8984D18-434A-48A1-9DFA-66538F5533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29" t="12776" r="38209" b="73298"/>
          <a:stretch/>
        </p:blipFill>
        <p:spPr>
          <a:xfrm>
            <a:off x="5780396" y="3116853"/>
            <a:ext cx="4687347" cy="67916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383E2AF-440C-4C2A-9DDA-A5B48BEF3A5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35" t="51050" r="32985" b="26283"/>
          <a:stretch/>
        </p:blipFill>
        <p:spPr>
          <a:xfrm>
            <a:off x="5572396" y="4287757"/>
            <a:ext cx="5822855" cy="11054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7369" y="214706"/>
            <a:ext cx="336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1. </a:t>
            </a:r>
            <a:r>
              <a:rPr lang="ko-KR" altLang="en-US" sz="3600" dirty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개발배경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43406" y="112998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79" y="5955836"/>
            <a:ext cx="696238" cy="69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4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C0009314-F889-4C1C-8104-CC8B6F878BEA}"/>
              </a:ext>
            </a:extLst>
          </p:cNvPr>
          <p:cNvSpPr txBox="1"/>
          <p:nvPr/>
        </p:nvSpPr>
        <p:spPr>
          <a:xfrm>
            <a:off x="4566148" y="3107705"/>
            <a:ext cx="3000144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Public, Private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다양한 기술 적용가능</a:t>
            </a:r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블록 생성 약 </a:t>
            </a: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12</a:t>
            </a: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초</a:t>
            </a:r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Solidity </a:t>
            </a: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개발</a:t>
            </a:r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트랜잭션 내용 공개</a:t>
            </a:r>
          </a:p>
        </p:txBody>
      </p:sp>
      <p:pic>
        <p:nvPicPr>
          <p:cNvPr id="23" name="Picture 6" descr="이더리움, 비트코인? 디지털 가상화폐 '도대체 뭐길래?'">
            <a:extLst>
              <a:ext uri="{FF2B5EF4-FFF2-40B4-BE49-F238E27FC236}">
                <a16:creationId xmlns:a16="http://schemas.microsoft.com/office/drawing/2014/main" id="{3B925B26-F6BF-47FE-80A2-F43C4CC157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6" t="8902" r="8892" b="7480"/>
          <a:stretch/>
        </p:blipFill>
        <p:spPr bwMode="auto">
          <a:xfrm>
            <a:off x="4970399" y="1703445"/>
            <a:ext cx="1946787" cy="118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-1302582" y="112997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37369" y="214706"/>
            <a:ext cx="336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2. </a:t>
            </a:r>
            <a:r>
              <a:rPr lang="ko-KR" altLang="en-US" sz="3600" dirty="0" err="1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개발내용</a:t>
            </a:r>
            <a:endParaRPr lang="ko-KR" altLang="en-US" sz="3600" dirty="0">
              <a:solidFill>
                <a:srgbClr val="5DC9EF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207" y="5903875"/>
            <a:ext cx="696238" cy="696238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958646" y="1401101"/>
            <a:ext cx="3097161" cy="4513006"/>
            <a:chOff x="958645" y="1401101"/>
            <a:chExt cx="3097161" cy="4513006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9C9DBB8-A820-4176-A395-5038809375F4}"/>
                </a:ext>
              </a:extLst>
            </p:cNvPr>
            <p:cNvSpPr txBox="1"/>
            <p:nvPr/>
          </p:nvSpPr>
          <p:spPr>
            <a:xfrm>
              <a:off x="1064097" y="3107703"/>
              <a:ext cx="2781215" cy="2516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Public, Private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금융에 한정</a:t>
              </a:r>
              <a:endPara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블록생성</a:t>
              </a:r>
              <a:r>
                <a:rPr lang="ko-KR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 </a:t>
              </a:r>
              <a:r>
                <a:rPr lang="en-US" altLang="ko-KR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10</a:t>
              </a:r>
              <a:r>
                <a:rPr lang="ko-KR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분</a:t>
              </a:r>
              <a:endPara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스크립트 언어 사용</a:t>
              </a:r>
              <a:endPara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트랜잭션 내용 공개</a:t>
              </a: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58B2FC5-CDBE-4757-BFAC-CB8737A71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8050" y="2182481"/>
              <a:ext cx="2028051" cy="420449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958645" y="1401101"/>
              <a:ext cx="3097161" cy="4513006"/>
            </a:xfrm>
            <a:prstGeom prst="rect">
              <a:avLst/>
            </a:prstGeom>
            <a:noFill/>
            <a:ln w="57150">
              <a:solidFill>
                <a:srgbClr val="3483CA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4395213" y="1401101"/>
            <a:ext cx="3097161" cy="4513006"/>
          </a:xfrm>
          <a:prstGeom prst="rect">
            <a:avLst/>
          </a:prstGeom>
          <a:noFill/>
          <a:ln w="57150">
            <a:solidFill>
              <a:srgbClr val="3483C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7818745" y="1401103"/>
            <a:ext cx="3097161" cy="4707423"/>
            <a:chOff x="7818743" y="1401101"/>
            <a:chExt cx="3097161" cy="4707423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9167EFC-4A3C-4CE8-BD8A-DC1FEE7B4470}"/>
                </a:ext>
              </a:extLst>
            </p:cNvPr>
            <p:cNvSpPr txBox="1"/>
            <p:nvPr/>
          </p:nvSpPr>
          <p:spPr>
            <a:xfrm>
              <a:off x="7936820" y="3107703"/>
              <a:ext cx="2919996" cy="3000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Private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다양한 기술 적용가능</a:t>
              </a:r>
              <a:endPara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Chain Code </a:t>
              </a:r>
              <a:r>
                <a:rPr lang="ko-KR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개발</a:t>
              </a:r>
              <a:endPara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트랜잭션은 암호 은닉 가능</a:t>
              </a:r>
              <a:endPara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pic>
          <p:nvPicPr>
            <p:cNvPr id="20" name="Picture 4" descr="logo_hl_new.png">
              <a:extLst>
                <a:ext uri="{FF2B5EF4-FFF2-40B4-BE49-F238E27FC236}">
                  <a16:creationId xmlns:a16="http://schemas.microsoft.com/office/drawing/2014/main" id="{5DFBDF9E-6DBF-4C21-867F-8C9F37BBC5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" t="-2275" r="-85" b="5209"/>
            <a:stretch/>
          </p:blipFill>
          <p:spPr bwMode="auto">
            <a:xfrm>
              <a:off x="7907325" y="2035496"/>
              <a:ext cx="2919995" cy="663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7818743" y="1401101"/>
              <a:ext cx="3097161" cy="4513006"/>
            </a:xfrm>
            <a:prstGeom prst="rect">
              <a:avLst/>
            </a:prstGeom>
            <a:noFill/>
            <a:ln w="57150">
              <a:solidFill>
                <a:srgbClr val="3483CA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43406" y="112998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79" y="5955836"/>
            <a:ext cx="696238" cy="69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0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1302582" y="112997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37369" y="214706"/>
            <a:ext cx="336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2. </a:t>
            </a:r>
            <a:r>
              <a:rPr lang="ko-KR" altLang="en-US" sz="3600" dirty="0" err="1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개발내용</a:t>
            </a:r>
            <a:endParaRPr lang="ko-KR" altLang="en-US" sz="3600" dirty="0">
              <a:solidFill>
                <a:srgbClr val="5DC9EF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207" y="5903875"/>
            <a:ext cx="696238" cy="69623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1184"/>
          <a:stretch/>
        </p:blipFill>
        <p:spPr>
          <a:xfrm>
            <a:off x="1894222" y="1413398"/>
            <a:ext cx="8488644" cy="4829688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343406" y="112998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79" y="5955836"/>
            <a:ext cx="696238" cy="6962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77359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기능구성도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002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1302582" y="112997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37369" y="214706"/>
            <a:ext cx="336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2. </a:t>
            </a:r>
            <a:r>
              <a:rPr lang="ko-KR" altLang="en-US" sz="3600" dirty="0" err="1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개발내용</a:t>
            </a:r>
            <a:endParaRPr lang="ko-KR" altLang="en-US" sz="3600" dirty="0">
              <a:solidFill>
                <a:srgbClr val="5DC9EF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207" y="5903875"/>
            <a:ext cx="696238" cy="69623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222"/>
          <a:stretch/>
        </p:blipFill>
        <p:spPr>
          <a:xfrm>
            <a:off x="1894225" y="1412478"/>
            <a:ext cx="8488027" cy="4831200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343406" y="112998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79" y="5955836"/>
            <a:ext cx="696238" cy="69623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77359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시스템구성도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174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616</TotalTime>
  <Words>321</Words>
  <Application>Microsoft Office PowerPoint</Application>
  <PresentationFormat>와이드스크린</PresentationFormat>
  <Paragraphs>89</Paragraphs>
  <Slides>16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Calibri</vt:lpstr>
      <vt:lpstr>12롯데마트행복Bold</vt:lpstr>
      <vt:lpstr>맑은 고딕</vt:lpstr>
      <vt:lpstr>12롯데마트드림Medium</vt:lpstr>
      <vt:lpstr>Arial</vt:lpstr>
      <vt:lpstr>a옛날목욕탕B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김가영</dc:creator>
  <cp:lastModifiedBy>Windows 사용자</cp:lastModifiedBy>
  <cp:revision>72</cp:revision>
  <dcterms:created xsi:type="dcterms:W3CDTF">2016-03-10T14:48:46Z</dcterms:created>
  <dcterms:modified xsi:type="dcterms:W3CDTF">2017-08-24T14:38:33Z</dcterms:modified>
</cp:coreProperties>
</file>